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7" r:id="rId2"/>
    <p:sldId id="259" r:id="rId3"/>
    <p:sldId id="332" r:id="rId4"/>
    <p:sldId id="261" r:id="rId5"/>
    <p:sldId id="264" r:id="rId6"/>
    <p:sldId id="267" r:id="rId7"/>
    <p:sldId id="270" r:id="rId8"/>
    <p:sldId id="272" r:id="rId9"/>
    <p:sldId id="273" r:id="rId10"/>
    <p:sldId id="275" r:id="rId11"/>
    <p:sldId id="276" r:id="rId12"/>
    <p:sldId id="279" r:id="rId13"/>
    <p:sldId id="280" r:id="rId14"/>
    <p:sldId id="281" r:id="rId15"/>
    <p:sldId id="341" r:id="rId16"/>
    <p:sldId id="336" r:id="rId17"/>
    <p:sldId id="289" r:id="rId18"/>
    <p:sldId id="291" r:id="rId19"/>
    <p:sldId id="294" r:id="rId20"/>
    <p:sldId id="298" r:id="rId21"/>
    <p:sldId id="300" r:id="rId22"/>
    <p:sldId id="340" r:id="rId23"/>
    <p:sldId id="310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7C7288-05E7-4874-9DC2-D9734828D024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75201323-0A7B-4D5A-B0EA-AC92237DBF0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Лирический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герой</a:t>
          </a:r>
        </a:p>
      </dgm:t>
    </dgm:pt>
    <dgm:pt modelId="{AC84127B-A185-4E92-8821-8F464FA757B8}" type="parTrans" cxnId="{946FE12A-986E-4CFE-9A76-6F7B451324CF}">
      <dgm:prSet/>
      <dgm:spPr/>
    </dgm:pt>
    <dgm:pt modelId="{75E3B841-EDDB-45B5-8C35-5672B783F156}" type="sibTrans" cxnId="{946FE12A-986E-4CFE-9A76-6F7B451324CF}">
      <dgm:prSet/>
      <dgm:spPr/>
    </dgm:pt>
    <dgm:pt modelId="{317F424E-042D-4965-803D-2439AA1BC37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Романтичен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97CD3D53-D7DB-4C76-B719-0684294ECE33}" type="parTrans" cxnId="{09AC8AFB-D295-493D-8941-7127E3FE12AA}">
      <dgm:prSet/>
      <dgm:spPr/>
      <dgm:t>
        <a:bodyPr/>
        <a:lstStyle/>
        <a:p>
          <a:endParaRPr lang="ru-RU"/>
        </a:p>
      </dgm:t>
    </dgm:pt>
    <dgm:pt modelId="{21760B8B-B510-4804-AF5E-A2D7E7ED5E51}" type="sibTrans" cxnId="{09AC8AFB-D295-493D-8941-7127E3FE12AA}">
      <dgm:prSet/>
      <dgm:spPr/>
    </dgm:pt>
    <dgm:pt modelId="{5657F7B9-4B9C-4F42-AE81-E95A498514E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Противостоит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миру, толпе,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Богу</a:t>
          </a:r>
        </a:p>
      </dgm:t>
    </dgm:pt>
    <dgm:pt modelId="{7F009171-AC77-4929-A602-204689A308DE}" type="parTrans" cxnId="{F493D45B-693D-45B9-8907-BAC91ED1AD4F}">
      <dgm:prSet/>
      <dgm:spPr/>
      <dgm:t>
        <a:bodyPr/>
        <a:lstStyle/>
        <a:p>
          <a:endParaRPr lang="ru-RU"/>
        </a:p>
      </dgm:t>
    </dgm:pt>
    <dgm:pt modelId="{9D59E2E1-2DE1-49AE-89B5-DAC87491CD95}" type="sibTrans" cxnId="{F493D45B-693D-45B9-8907-BAC91ED1AD4F}">
      <dgm:prSet/>
      <dgm:spPr/>
    </dgm:pt>
    <dgm:pt modelId="{35D931D3-1097-4434-B1AB-0D5F95FC5BB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Его идеал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свобода.</a:t>
          </a:r>
        </a:p>
      </dgm:t>
    </dgm:pt>
    <dgm:pt modelId="{2B29B260-2C24-4B9F-860B-42B924F025BA}" type="parTrans" cxnId="{3E1F29AB-CC60-472E-B1BF-9D2EDBB7606A}">
      <dgm:prSet/>
      <dgm:spPr/>
      <dgm:t>
        <a:bodyPr/>
        <a:lstStyle/>
        <a:p>
          <a:endParaRPr lang="ru-RU"/>
        </a:p>
      </dgm:t>
    </dgm:pt>
    <dgm:pt modelId="{2ABAB1EA-0D2D-4FF6-BBF5-35A324212E09}" type="sibTrans" cxnId="{3E1F29AB-CC60-472E-B1BF-9D2EDBB7606A}">
      <dgm:prSet/>
      <dgm:spPr/>
    </dgm:pt>
    <dgm:pt modelId="{94964912-CD88-4A20-97B9-CCD5BF2EDBE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Разочарован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 жизни</a:t>
          </a:r>
        </a:p>
      </dgm:t>
    </dgm:pt>
    <dgm:pt modelId="{2693FCF5-02E6-4658-92F6-6BD0FB166B50}" type="parTrans" cxnId="{57DD82D8-1562-4FBD-B3FE-282F6C179792}">
      <dgm:prSet/>
      <dgm:spPr/>
      <dgm:t>
        <a:bodyPr/>
        <a:lstStyle/>
        <a:p>
          <a:endParaRPr lang="ru-RU"/>
        </a:p>
      </dgm:t>
    </dgm:pt>
    <dgm:pt modelId="{7F0977A8-B8FF-4FC0-854A-74F8A36A7933}" type="sibTrans" cxnId="{57DD82D8-1562-4FBD-B3FE-282F6C179792}">
      <dgm:prSet/>
      <dgm:spPr/>
    </dgm:pt>
    <dgm:pt modelId="{844E5C69-C8FF-4227-9009-C1F0DFA3C2B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Чуток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к природе</a:t>
          </a:r>
        </a:p>
      </dgm:t>
    </dgm:pt>
    <dgm:pt modelId="{8C22C677-65C7-45B2-BAC8-266725B7EA57}" type="parTrans" cxnId="{4BF048C8-11E2-4429-A925-834563D49665}">
      <dgm:prSet/>
      <dgm:spPr/>
      <dgm:t>
        <a:bodyPr/>
        <a:lstStyle/>
        <a:p>
          <a:endParaRPr lang="ru-RU"/>
        </a:p>
      </dgm:t>
    </dgm:pt>
    <dgm:pt modelId="{715A504D-EFCC-4227-A0CD-91C499F28CF9}" type="sibTrans" cxnId="{4BF048C8-11E2-4429-A925-834563D49665}">
      <dgm:prSet/>
      <dgm:spPr/>
    </dgm:pt>
    <dgm:pt modelId="{EA37509D-AB8A-4109-AA82-CBFCF1C2C5C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Стремится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 Богу, небу</a:t>
          </a:r>
        </a:p>
      </dgm:t>
    </dgm:pt>
    <dgm:pt modelId="{060A563F-740C-4A87-8D8C-49AA56A52AB5}" type="parTrans" cxnId="{631EEED4-B62F-45C0-B99D-305C9A212561}">
      <dgm:prSet/>
      <dgm:spPr/>
      <dgm:t>
        <a:bodyPr/>
        <a:lstStyle/>
        <a:p>
          <a:endParaRPr lang="ru-RU"/>
        </a:p>
      </dgm:t>
    </dgm:pt>
    <dgm:pt modelId="{944A2BD3-ACDC-43A9-8F92-2D20CCC1CC7C}" type="sibTrans" cxnId="{631EEED4-B62F-45C0-B99D-305C9A212561}">
      <dgm:prSet/>
      <dgm:spPr/>
    </dgm:pt>
    <dgm:pt modelId="{9E7D4B35-D25E-4A53-9209-EBEC40EEDFE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Мятежен,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демоничен</a:t>
          </a:r>
        </a:p>
      </dgm:t>
    </dgm:pt>
    <dgm:pt modelId="{AF5A487D-59B8-4F9A-951E-791F4E58FD66}" type="parTrans" cxnId="{AECA6200-4AB3-4A62-9327-26C9EF4C0E61}">
      <dgm:prSet/>
      <dgm:spPr/>
      <dgm:t>
        <a:bodyPr/>
        <a:lstStyle/>
        <a:p>
          <a:endParaRPr lang="ru-RU"/>
        </a:p>
      </dgm:t>
    </dgm:pt>
    <dgm:pt modelId="{1639E343-45F2-48A8-80DF-5F83D4F0CD17}" type="sibTrans" cxnId="{AECA6200-4AB3-4A62-9327-26C9EF4C0E61}">
      <dgm:prSet/>
      <dgm:spPr/>
    </dgm:pt>
    <dgm:pt modelId="{B6407D4F-DBBA-424A-AAB3-6268BDE1D5F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Враждебен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 власти</a:t>
          </a:r>
        </a:p>
      </dgm:t>
    </dgm:pt>
    <dgm:pt modelId="{14B87C58-8CAD-4780-81A2-34C206E04776}" type="parTrans" cxnId="{24C3F81D-A885-4FC7-85F8-D3DAC27785CE}">
      <dgm:prSet/>
      <dgm:spPr/>
      <dgm:t>
        <a:bodyPr/>
        <a:lstStyle/>
        <a:p>
          <a:endParaRPr lang="ru-RU"/>
        </a:p>
      </dgm:t>
    </dgm:pt>
    <dgm:pt modelId="{D2A19225-81C5-4008-B78D-C93BDF25BB37}" type="sibTrans" cxnId="{24C3F81D-A885-4FC7-85F8-D3DAC27785CE}">
      <dgm:prSet/>
      <dgm:spPr/>
    </dgm:pt>
    <dgm:pt modelId="{1CAA7B99-45AC-4455-A50B-29A288CA0721}" type="pres">
      <dgm:prSet presAssocID="{A67C7288-05E7-4874-9DC2-D9734828D02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F67950F-212F-4933-BB83-69317E07A7A0}" type="pres">
      <dgm:prSet presAssocID="{75201323-0A7B-4D5A-B0EA-AC92237DBF02}" presName="centerShape" presStyleLbl="node0" presStyleIdx="0" presStyleCnt="1"/>
      <dgm:spPr/>
      <dgm:t>
        <a:bodyPr/>
        <a:lstStyle/>
        <a:p>
          <a:endParaRPr lang="ru-RU"/>
        </a:p>
      </dgm:t>
    </dgm:pt>
    <dgm:pt modelId="{5E857D6C-1048-40CC-A475-582936952E12}" type="pres">
      <dgm:prSet presAssocID="{97CD3D53-D7DB-4C76-B719-0684294ECE33}" presName="Name9" presStyleLbl="parChTrans1D2" presStyleIdx="0" presStyleCnt="8"/>
      <dgm:spPr/>
      <dgm:t>
        <a:bodyPr/>
        <a:lstStyle/>
        <a:p>
          <a:endParaRPr lang="ru-RU"/>
        </a:p>
      </dgm:t>
    </dgm:pt>
    <dgm:pt modelId="{88235840-E69A-4F60-A3A2-CA05975D1754}" type="pres">
      <dgm:prSet presAssocID="{97CD3D53-D7DB-4C76-B719-0684294ECE33}" presName="connTx" presStyleLbl="parChTrans1D2" presStyleIdx="0" presStyleCnt="8"/>
      <dgm:spPr/>
      <dgm:t>
        <a:bodyPr/>
        <a:lstStyle/>
        <a:p>
          <a:endParaRPr lang="ru-RU"/>
        </a:p>
      </dgm:t>
    </dgm:pt>
    <dgm:pt modelId="{7279CBC7-6267-4526-B389-87C1BF31AB31}" type="pres">
      <dgm:prSet presAssocID="{317F424E-042D-4965-803D-2439AA1BC37B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ADA396-7617-4CB2-A8A8-AE2C98B746B1}" type="pres">
      <dgm:prSet presAssocID="{7F009171-AC77-4929-A602-204689A308DE}" presName="Name9" presStyleLbl="parChTrans1D2" presStyleIdx="1" presStyleCnt="8"/>
      <dgm:spPr/>
      <dgm:t>
        <a:bodyPr/>
        <a:lstStyle/>
        <a:p>
          <a:endParaRPr lang="ru-RU"/>
        </a:p>
      </dgm:t>
    </dgm:pt>
    <dgm:pt modelId="{2DE4A1EF-1B77-4809-8444-2E4C57270120}" type="pres">
      <dgm:prSet presAssocID="{7F009171-AC77-4929-A602-204689A308DE}" presName="connTx" presStyleLbl="parChTrans1D2" presStyleIdx="1" presStyleCnt="8"/>
      <dgm:spPr/>
      <dgm:t>
        <a:bodyPr/>
        <a:lstStyle/>
        <a:p>
          <a:endParaRPr lang="ru-RU"/>
        </a:p>
      </dgm:t>
    </dgm:pt>
    <dgm:pt modelId="{A76B041B-AE3F-4667-A2B7-5F4F36E54331}" type="pres">
      <dgm:prSet presAssocID="{5657F7B9-4B9C-4F42-AE81-E95A498514E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452F8D-380E-4D8E-A4D2-8590D09E147C}" type="pres">
      <dgm:prSet presAssocID="{2B29B260-2C24-4B9F-860B-42B924F025BA}" presName="Name9" presStyleLbl="parChTrans1D2" presStyleIdx="2" presStyleCnt="8"/>
      <dgm:spPr/>
      <dgm:t>
        <a:bodyPr/>
        <a:lstStyle/>
        <a:p>
          <a:endParaRPr lang="ru-RU"/>
        </a:p>
      </dgm:t>
    </dgm:pt>
    <dgm:pt modelId="{FAF69C0B-323D-4CB9-B45C-3AD22E9EE06F}" type="pres">
      <dgm:prSet presAssocID="{2B29B260-2C24-4B9F-860B-42B924F025BA}" presName="connTx" presStyleLbl="parChTrans1D2" presStyleIdx="2" presStyleCnt="8"/>
      <dgm:spPr/>
      <dgm:t>
        <a:bodyPr/>
        <a:lstStyle/>
        <a:p>
          <a:endParaRPr lang="ru-RU"/>
        </a:p>
      </dgm:t>
    </dgm:pt>
    <dgm:pt modelId="{2801524B-A965-4288-BC88-C69801DC16EA}" type="pres">
      <dgm:prSet presAssocID="{35D931D3-1097-4434-B1AB-0D5F95FC5BB8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0F77F-F3D9-42AF-B3C9-EFD7EC0C0E86}" type="pres">
      <dgm:prSet presAssocID="{2693FCF5-02E6-4658-92F6-6BD0FB166B50}" presName="Name9" presStyleLbl="parChTrans1D2" presStyleIdx="3" presStyleCnt="8"/>
      <dgm:spPr/>
      <dgm:t>
        <a:bodyPr/>
        <a:lstStyle/>
        <a:p>
          <a:endParaRPr lang="ru-RU"/>
        </a:p>
      </dgm:t>
    </dgm:pt>
    <dgm:pt modelId="{DC4675CD-10DA-44CF-B6BB-3D0DBC030DF8}" type="pres">
      <dgm:prSet presAssocID="{2693FCF5-02E6-4658-92F6-6BD0FB166B50}" presName="connTx" presStyleLbl="parChTrans1D2" presStyleIdx="3" presStyleCnt="8"/>
      <dgm:spPr/>
      <dgm:t>
        <a:bodyPr/>
        <a:lstStyle/>
        <a:p>
          <a:endParaRPr lang="ru-RU"/>
        </a:p>
      </dgm:t>
    </dgm:pt>
    <dgm:pt modelId="{A64FB69D-921E-4919-911A-77BA03045A19}" type="pres">
      <dgm:prSet presAssocID="{94964912-CD88-4A20-97B9-CCD5BF2EDBE6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2E5520-EA42-44B2-8967-9866ADA67F5A}" type="pres">
      <dgm:prSet presAssocID="{8C22C677-65C7-45B2-BAC8-266725B7EA57}" presName="Name9" presStyleLbl="parChTrans1D2" presStyleIdx="4" presStyleCnt="8"/>
      <dgm:spPr/>
      <dgm:t>
        <a:bodyPr/>
        <a:lstStyle/>
        <a:p>
          <a:endParaRPr lang="ru-RU"/>
        </a:p>
      </dgm:t>
    </dgm:pt>
    <dgm:pt modelId="{04306064-CB5D-4DDD-B51E-655DB9680643}" type="pres">
      <dgm:prSet presAssocID="{8C22C677-65C7-45B2-BAC8-266725B7EA57}" presName="connTx" presStyleLbl="parChTrans1D2" presStyleIdx="4" presStyleCnt="8"/>
      <dgm:spPr/>
      <dgm:t>
        <a:bodyPr/>
        <a:lstStyle/>
        <a:p>
          <a:endParaRPr lang="ru-RU"/>
        </a:p>
      </dgm:t>
    </dgm:pt>
    <dgm:pt modelId="{E5A0BD97-86B8-4211-9775-6841CB860EF6}" type="pres">
      <dgm:prSet presAssocID="{844E5C69-C8FF-4227-9009-C1F0DFA3C2BE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06CEAC-6F79-4613-A738-66343306C6D9}" type="pres">
      <dgm:prSet presAssocID="{060A563F-740C-4A87-8D8C-49AA56A52AB5}" presName="Name9" presStyleLbl="parChTrans1D2" presStyleIdx="5" presStyleCnt="8"/>
      <dgm:spPr/>
      <dgm:t>
        <a:bodyPr/>
        <a:lstStyle/>
        <a:p>
          <a:endParaRPr lang="ru-RU"/>
        </a:p>
      </dgm:t>
    </dgm:pt>
    <dgm:pt modelId="{174D9D41-FD31-4D30-80C4-EFF420A341F5}" type="pres">
      <dgm:prSet presAssocID="{060A563F-740C-4A87-8D8C-49AA56A52AB5}" presName="connTx" presStyleLbl="parChTrans1D2" presStyleIdx="5" presStyleCnt="8"/>
      <dgm:spPr/>
      <dgm:t>
        <a:bodyPr/>
        <a:lstStyle/>
        <a:p>
          <a:endParaRPr lang="ru-RU"/>
        </a:p>
      </dgm:t>
    </dgm:pt>
    <dgm:pt modelId="{DF1C6A3A-6255-4352-91A6-535DF47A4282}" type="pres">
      <dgm:prSet presAssocID="{EA37509D-AB8A-4109-AA82-CBFCF1C2C5C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9A4DF-FAA2-4B44-AE72-2936D9B36880}" type="pres">
      <dgm:prSet presAssocID="{AF5A487D-59B8-4F9A-951E-791F4E58FD66}" presName="Name9" presStyleLbl="parChTrans1D2" presStyleIdx="6" presStyleCnt="8"/>
      <dgm:spPr/>
      <dgm:t>
        <a:bodyPr/>
        <a:lstStyle/>
        <a:p>
          <a:endParaRPr lang="ru-RU"/>
        </a:p>
      </dgm:t>
    </dgm:pt>
    <dgm:pt modelId="{6296C3EA-7B9F-47F6-90A8-9747807564E2}" type="pres">
      <dgm:prSet presAssocID="{AF5A487D-59B8-4F9A-951E-791F4E58FD66}" presName="connTx" presStyleLbl="parChTrans1D2" presStyleIdx="6" presStyleCnt="8"/>
      <dgm:spPr/>
      <dgm:t>
        <a:bodyPr/>
        <a:lstStyle/>
        <a:p>
          <a:endParaRPr lang="ru-RU"/>
        </a:p>
      </dgm:t>
    </dgm:pt>
    <dgm:pt modelId="{A2B5496D-D1F4-4DB6-9A2F-2BC8C03358C2}" type="pres">
      <dgm:prSet presAssocID="{9E7D4B35-D25E-4A53-9209-EBEC40EEDFED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867588-01EB-4DC3-BA04-1749650A7D8F}" type="pres">
      <dgm:prSet presAssocID="{14B87C58-8CAD-4780-81A2-34C206E04776}" presName="Name9" presStyleLbl="parChTrans1D2" presStyleIdx="7" presStyleCnt="8"/>
      <dgm:spPr/>
      <dgm:t>
        <a:bodyPr/>
        <a:lstStyle/>
        <a:p>
          <a:endParaRPr lang="ru-RU"/>
        </a:p>
      </dgm:t>
    </dgm:pt>
    <dgm:pt modelId="{CD4BA5C7-FEA7-4775-9E90-B4B0338D6FFB}" type="pres">
      <dgm:prSet presAssocID="{14B87C58-8CAD-4780-81A2-34C206E04776}" presName="connTx" presStyleLbl="parChTrans1D2" presStyleIdx="7" presStyleCnt="8"/>
      <dgm:spPr/>
      <dgm:t>
        <a:bodyPr/>
        <a:lstStyle/>
        <a:p>
          <a:endParaRPr lang="ru-RU"/>
        </a:p>
      </dgm:t>
    </dgm:pt>
    <dgm:pt modelId="{F7181DFC-5FB8-40C0-BB87-F94F9408D10F}" type="pres">
      <dgm:prSet presAssocID="{B6407D4F-DBBA-424A-AAB3-6268BDE1D5F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971E61-2127-4AA6-BBFE-C6148DB41CB9}" type="presOf" srcId="{A67C7288-05E7-4874-9DC2-D9734828D024}" destId="{1CAA7B99-45AC-4455-A50B-29A288CA0721}" srcOrd="0" destOrd="0" presId="urn:microsoft.com/office/officeart/2005/8/layout/radial1"/>
    <dgm:cxn modelId="{D2C817E4-07DB-4F5C-9AB2-9CE2D51E865A}" type="presOf" srcId="{2693FCF5-02E6-4658-92F6-6BD0FB166B50}" destId="{4EB0F77F-F3D9-42AF-B3C9-EFD7EC0C0E86}" srcOrd="0" destOrd="0" presId="urn:microsoft.com/office/officeart/2005/8/layout/radial1"/>
    <dgm:cxn modelId="{DC60A8AB-1C16-420F-B47D-B7229E7D79FD}" type="presOf" srcId="{317F424E-042D-4965-803D-2439AA1BC37B}" destId="{7279CBC7-6267-4526-B389-87C1BF31AB31}" srcOrd="0" destOrd="0" presId="urn:microsoft.com/office/officeart/2005/8/layout/radial1"/>
    <dgm:cxn modelId="{F3A4E8D2-815D-4A8C-9476-9C24C55E8685}" type="presOf" srcId="{35D931D3-1097-4434-B1AB-0D5F95FC5BB8}" destId="{2801524B-A965-4288-BC88-C69801DC16EA}" srcOrd="0" destOrd="0" presId="urn:microsoft.com/office/officeart/2005/8/layout/radial1"/>
    <dgm:cxn modelId="{D33AA697-32BD-4B0A-AA79-20FB35E8C499}" type="presOf" srcId="{2B29B260-2C24-4B9F-860B-42B924F025BA}" destId="{CD452F8D-380E-4D8E-A4D2-8590D09E147C}" srcOrd="0" destOrd="0" presId="urn:microsoft.com/office/officeart/2005/8/layout/radial1"/>
    <dgm:cxn modelId="{6DB25A86-0C52-4CB1-BEE0-60EFCB3DED7F}" type="presOf" srcId="{97CD3D53-D7DB-4C76-B719-0684294ECE33}" destId="{88235840-E69A-4F60-A3A2-CA05975D1754}" srcOrd="1" destOrd="0" presId="urn:microsoft.com/office/officeart/2005/8/layout/radial1"/>
    <dgm:cxn modelId="{2C06A0F8-4F82-44A0-8AB9-E4240A458615}" type="presOf" srcId="{14B87C58-8CAD-4780-81A2-34C206E04776}" destId="{CD4BA5C7-FEA7-4775-9E90-B4B0338D6FFB}" srcOrd="1" destOrd="0" presId="urn:microsoft.com/office/officeart/2005/8/layout/radial1"/>
    <dgm:cxn modelId="{5872264D-1EAF-4E2B-94A2-B01C5E46C890}" type="presOf" srcId="{844E5C69-C8FF-4227-9009-C1F0DFA3C2BE}" destId="{E5A0BD97-86B8-4211-9775-6841CB860EF6}" srcOrd="0" destOrd="0" presId="urn:microsoft.com/office/officeart/2005/8/layout/radial1"/>
    <dgm:cxn modelId="{BD82FB2B-F691-4CBB-8B8D-077CA1F04C02}" type="presOf" srcId="{14B87C58-8CAD-4780-81A2-34C206E04776}" destId="{25867588-01EB-4DC3-BA04-1749650A7D8F}" srcOrd="0" destOrd="0" presId="urn:microsoft.com/office/officeart/2005/8/layout/radial1"/>
    <dgm:cxn modelId="{946FE12A-986E-4CFE-9A76-6F7B451324CF}" srcId="{A67C7288-05E7-4874-9DC2-D9734828D024}" destId="{75201323-0A7B-4D5A-B0EA-AC92237DBF02}" srcOrd="0" destOrd="0" parTransId="{AC84127B-A185-4E92-8821-8F464FA757B8}" sibTransId="{75E3B841-EDDB-45B5-8C35-5672B783F156}"/>
    <dgm:cxn modelId="{4494F383-DC62-41C3-9FE6-D864D5291EBA}" type="presOf" srcId="{9E7D4B35-D25E-4A53-9209-EBEC40EEDFED}" destId="{A2B5496D-D1F4-4DB6-9A2F-2BC8C03358C2}" srcOrd="0" destOrd="0" presId="urn:microsoft.com/office/officeart/2005/8/layout/radial1"/>
    <dgm:cxn modelId="{5A887FE5-1F8F-441B-B80C-24E93C4AA456}" type="presOf" srcId="{7F009171-AC77-4929-A602-204689A308DE}" destId="{65ADA396-7617-4CB2-A8A8-AE2C98B746B1}" srcOrd="0" destOrd="0" presId="urn:microsoft.com/office/officeart/2005/8/layout/radial1"/>
    <dgm:cxn modelId="{631EEED4-B62F-45C0-B99D-305C9A212561}" srcId="{75201323-0A7B-4D5A-B0EA-AC92237DBF02}" destId="{EA37509D-AB8A-4109-AA82-CBFCF1C2C5C5}" srcOrd="5" destOrd="0" parTransId="{060A563F-740C-4A87-8D8C-49AA56A52AB5}" sibTransId="{944A2BD3-ACDC-43A9-8F92-2D20CCC1CC7C}"/>
    <dgm:cxn modelId="{4BF048C8-11E2-4429-A925-834563D49665}" srcId="{75201323-0A7B-4D5A-B0EA-AC92237DBF02}" destId="{844E5C69-C8FF-4227-9009-C1F0DFA3C2BE}" srcOrd="4" destOrd="0" parTransId="{8C22C677-65C7-45B2-BAC8-266725B7EA57}" sibTransId="{715A504D-EFCC-4227-A0CD-91C499F28CF9}"/>
    <dgm:cxn modelId="{62E9C7BB-6CDA-4F13-B257-D25A62A65BAA}" type="presOf" srcId="{5657F7B9-4B9C-4F42-AE81-E95A498514EE}" destId="{A76B041B-AE3F-4667-A2B7-5F4F36E54331}" srcOrd="0" destOrd="0" presId="urn:microsoft.com/office/officeart/2005/8/layout/radial1"/>
    <dgm:cxn modelId="{2AD45853-0570-4A42-A8E9-4E799E425447}" type="presOf" srcId="{2693FCF5-02E6-4658-92F6-6BD0FB166B50}" destId="{DC4675CD-10DA-44CF-B6BB-3D0DBC030DF8}" srcOrd="1" destOrd="0" presId="urn:microsoft.com/office/officeart/2005/8/layout/radial1"/>
    <dgm:cxn modelId="{0B55EE3A-3F2E-4DFA-A7B3-B96795FBCF07}" type="presOf" srcId="{060A563F-740C-4A87-8D8C-49AA56A52AB5}" destId="{174D9D41-FD31-4D30-80C4-EFF420A341F5}" srcOrd="1" destOrd="0" presId="urn:microsoft.com/office/officeart/2005/8/layout/radial1"/>
    <dgm:cxn modelId="{25BB12D5-CF42-495F-8975-34064F73832A}" type="presOf" srcId="{7F009171-AC77-4929-A602-204689A308DE}" destId="{2DE4A1EF-1B77-4809-8444-2E4C57270120}" srcOrd="1" destOrd="0" presId="urn:microsoft.com/office/officeart/2005/8/layout/radial1"/>
    <dgm:cxn modelId="{09AC8AFB-D295-493D-8941-7127E3FE12AA}" srcId="{75201323-0A7B-4D5A-B0EA-AC92237DBF02}" destId="{317F424E-042D-4965-803D-2439AA1BC37B}" srcOrd="0" destOrd="0" parTransId="{97CD3D53-D7DB-4C76-B719-0684294ECE33}" sibTransId="{21760B8B-B510-4804-AF5E-A2D7E7ED5E51}"/>
    <dgm:cxn modelId="{82424E1E-4D6D-4424-B4D2-4F8BFACBC44A}" type="presOf" srcId="{2B29B260-2C24-4B9F-860B-42B924F025BA}" destId="{FAF69C0B-323D-4CB9-B45C-3AD22E9EE06F}" srcOrd="1" destOrd="0" presId="urn:microsoft.com/office/officeart/2005/8/layout/radial1"/>
    <dgm:cxn modelId="{CDFC23D5-AF20-44C0-866A-12A410E52515}" type="presOf" srcId="{060A563F-740C-4A87-8D8C-49AA56A52AB5}" destId="{2606CEAC-6F79-4613-A738-66343306C6D9}" srcOrd="0" destOrd="0" presId="urn:microsoft.com/office/officeart/2005/8/layout/radial1"/>
    <dgm:cxn modelId="{8429FBBE-30E8-43FF-8556-BF7F87F6E213}" type="presOf" srcId="{8C22C677-65C7-45B2-BAC8-266725B7EA57}" destId="{382E5520-EA42-44B2-8967-9866ADA67F5A}" srcOrd="0" destOrd="0" presId="urn:microsoft.com/office/officeart/2005/8/layout/radial1"/>
    <dgm:cxn modelId="{57DD82D8-1562-4FBD-B3FE-282F6C179792}" srcId="{75201323-0A7B-4D5A-B0EA-AC92237DBF02}" destId="{94964912-CD88-4A20-97B9-CCD5BF2EDBE6}" srcOrd="3" destOrd="0" parTransId="{2693FCF5-02E6-4658-92F6-6BD0FB166B50}" sibTransId="{7F0977A8-B8FF-4FC0-854A-74F8A36A7933}"/>
    <dgm:cxn modelId="{3E1F29AB-CC60-472E-B1BF-9D2EDBB7606A}" srcId="{75201323-0A7B-4D5A-B0EA-AC92237DBF02}" destId="{35D931D3-1097-4434-B1AB-0D5F95FC5BB8}" srcOrd="2" destOrd="0" parTransId="{2B29B260-2C24-4B9F-860B-42B924F025BA}" sibTransId="{2ABAB1EA-0D2D-4FF6-BBF5-35A324212E09}"/>
    <dgm:cxn modelId="{791724A8-BC52-42E4-AA7A-6952823E9D12}" type="presOf" srcId="{B6407D4F-DBBA-424A-AAB3-6268BDE1D5F1}" destId="{F7181DFC-5FB8-40C0-BB87-F94F9408D10F}" srcOrd="0" destOrd="0" presId="urn:microsoft.com/office/officeart/2005/8/layout/radial1"/>
    <dgm:cxn modelId="{F493D45B-693D-45B9-8907-BAC91ED1AD4F}" srcId="{75201323-0A7B-4D5A-B0EA-AC92237DBF02}" destId="{5657F7B9-4B9C-4F42-AE81-E95A498514EE}" srcOrd="1" destOrd="0" parTransId="{7F009171-AC77-4929-A602-204689A308DE}" sibTransId="{9D59E2E1-2DE1-49AE-89B5-DAC87491CD95}"/>
    <dgm:cxn modelId="{84E7F0ED-048D-4F68-B8C2-10833AB35D62}" type="presOf" srcId="{EA37509D-AB8A-4109-AA82-CBFCF1C2C5C5}" destId="{DF1C6A3A-6255-4352-91A6-535DF47A4282}" srcOrd="0" destOrd="0" presId="urn:microsoft.com/office/officeart/2005/8/layout/radial1"/>
    <dgm:cxn modelId="{A583DB5A-D6BE-4560-9CB0-093B8B3FEA9D}" type="presOf" srcId="{8C22C677-65C7-45B2-BAC8-266725B7EA57}" destId="{04306064-CB5D-4DDD-B51E-655DB9680643}" srcOrd="1" destOrd="0" presId="urn:microsoft.com/office/officeart/2005/8/layout/radial1"/>
    <dgm:cxn modelId="{14CC6912-28FC-49EC-A580-ABA4C30079E2}" type="presOf" srcId="{97CD3D53-D7DB-4C76-B719-0684294ECE33}" destId="{5E857D6C-1048-40CC-A475-582936952E12}" srcOrd="0" destOrd="0" presId="urn:microsoft.com/office/officeart/2005/8/layout/radial1"/>
    <dgm:cxn modelId="{64339424-06AC-4298-AAA3-4E2592FB5234}" type="presOf" srcId="{AF5A487D-59B8-4F9A-951E-791F4E58FD66}" destId="{6296C3EA-7B9F-47F6-90A8-9747807564E2}" srcOrd="1" destOrd="0" presId="urn:microsoft.com/office/officeart/2005/8/layout/radial1"/>
    <dgm:cxn modelId="{CC317AC3-7441-465A-911E-A2B67878AFD5}" type="presOf" srcId="{AF5A487D-59B8-4F9A-951E-791F4E58FD66}" destId="{9559A4DF-FAA2-4B44-AE72-2936D9B36880}" srcOrd="0" destOrd="0" presId="urn:microsoft.com/office/officeart/2005/8/layout/radial1"/>
    <dgm:cxn modelId="{72CBAEB4-FBFD-4C9E-98F0-583FBB8F361F}" type="presOf" srcId="{75201323-0A7B-4D5A-B0EA-AC92237DBF02}" destId="{5F67950F-212F-4933-BB83-69317E07A7A0}" srcOrd="0" destOrd="0" presId="urn:microsoft.com/office/officeart/2005/8/layout/radial1"/>
    <dgm:cxn modelId="{669B3FBE-DBD7-4EBD-8ABE-A741EAAB5728}" type="presOf" srcId="{94964912-CD88-4A20-97B9-CCD5BF2EDBE6}" destId="{A64FB69D-921E-4919-911A-77BA03045A19}" srcOrd="0" destOrd="0" presId="urn:microsoft.com/office/officeart/2005/8/layout/radial1"/>
    <dgm:cxn modelId="{AECA6200-4AB3-4A62-9327-26C9EF4C0E61}" srcId="{75201323-0A7B-4D5A-B0EA-AC92237DBF02}" destId="{9E7D4B35-D25E-4A53-9209-EBEC40EEDFED}" srcOrd="6" destOrd="0" parTransId="{AF5A487D-59B8-4F9A-951E-791F4E58FD66}" sibTransId="{1639E343-45F2-48A8-80DF-5F83D4F0CD17}"/>
    <dgm:cxn modelId="{24C3F81D-A885-4FC7-85F8-D3DAC27785CE}" srcId="{75201323-0A7B-4D5A-B0EA-AC92237DBF02}" destId="{B6407D4F-DBBA-424A-AAB3-6268BDE1D5F1}" srcOrd="7" destOrd="0" parTransId="{14B87C58-8CAD-4780-81A2-34C206E04776}" sibTransId="{D2A19225-81C5-4008-B78D-C93BDF25BB37}"/>
    <dgm:cxn modelId="{C76E0983-3425-46B8-8C3E-5BBED0DE6D8B}" type="presParOf" srcId="{1CAA7B99-45AC-4455-A50B-29A288CA0721}" destId="{5F67950F-212F-4933-BB83-69317E07A7A0}" srcOrd="0" destOrd="0" presId="urn:microsoft.com/office/officeart/2005/8/layout/radial1"/>
    <dgm:cxn modelId="{16756CCC-5C4C-4634-8599-24FD9FB4E102}" type="presParOf" srcId="{1CAA7B99-45AC-4455-A50B-29A288CA0721}" destId="{5E857D6C-1048-40CC-A475-582936952E12}" srcOrd="1" destOrd="0" presId="urn:microsoft.com/office/officeart/2005/8/layout/radial1"/>
    <dgm:cxn modelId="{18FF2264-A11F-4D14-959D-C30D2C481BF7}" type="presParOf" srcId="{5E857D6C-1048-40CC-A475-582936952E12}" destId="{88235840-E69A-4F60-A3A2-CA05975D1754}" srcOrd="0" destOrd="0" presId="urn:microsoft.com/office/officeart/2005/8/layout/radial1"/>
    <dgm:cxn modelId="{6709A299-8B59-4751-BD5D-0282CC41C900}" type="presParOf" srcId="{1CAA7B99-45AC-4455-A50B-29A288CA0721}" destId="{7279CBC7-6267-4526-B389-87C1BF31AB31}" srcOrd="2" destOrd="0" presId="urn:microsoft.com/office/officeart/2005/8/layout/radial1"/>
    <dgm:cxn modelId="{E3E6324E-4830-4FF3-BFA2-CA7E55A35F09}" type="presParOf" srcId="{1CAA7B99-45AC-4455-A50B-29A288CA0721}" destId="{65ADA396-7617-4CB2-A8A8-AE2C98B746B1}" srcOrd="3" destOrd="0" presId="urn:microsoft.com/office/officeart/2005/8/layout/radial1"/>
    <dgm:cxn modelId="{87BCD041-7850-47D6-B18B-66618361D4E6}" type="presParOf" srcId="{65ADA396-7617-4CB2-A8A8-AE2C98B746B1}" destId="{2DE4A1EF-1B77-4809-8444-2E4C57270120}" srcOrd="0" destOrd="0" presId="urn:microsoft.com/office/officeart/2005/8/layout/radial1"/>
    <dgm:cxn modelId="{F09D337D-4C0B-403B-A5E5-ECE6A9B3C275}" type="presParOf" srcId="{1CAA7B99-45AC-4455-A50B-29A288CA0721}" destId="{A76B041B-AE3F-4667-A2B7-5F4F36E54331}" srcOrd="4" destOrd="0" presId="urn:microsoft.com/office/officeart/2005/8/layout/radial1"/>
    <dgm:cxn modelId="{C25F3923-B1C8-45A4-91EF-E6A2DBAA940A}" type="presParOf" srcId="{1CAA7B99-45AC-4455-A50B-29A288CA0721}" destId="{CD452F8D-380E-4D8E-A4D2-8590D09E147C}" srcOrd="5" destOrd="0" presId="urn:microsoft.com/office/officeart/2005/8/layout/radial1"/>
    <dgm:cxn modelId="{89C69920-7ADA-4BE6-A698-1303A566EC10}" type="presParOf" srcId="{CD452F8D-380E-4D8E-A4D2-8590D09E147C}" destId="{FAF69C0B-323D-4CB9-B45C-3AD22E9EE06F}" srcOrd="0" destOrd="0" presId="urn:microsoft.com/office/officeart/2005/8/layout/radial1"/>
    <dgm:cxn modelId="{416446D2-B9D4-4B9E-9BD3-3A67F6CF73E1}" type="presParOf" srcId="{1CAA7B99-45AC-4455-A50B-29A288CA0721}" destId="{2801524B-A965-4288-BC88-C69801DC16EA}" srcOrd="6" destOrd="0" presId="urn:microsoft.com/office/officeart/2005/8/layout/radial1"/>
    <dgm:cxn modelId="{045B7035-799F-4ED7-A4C9-8F4140228F7F}" type="presParOf" srcId="{1CAA7B99-45AC-4455-A50B-29A288CA0721}" destId="{4EB0F77F-F3D9-42AF-B3C9-EFD7EC0C0E86}" srcOrd="7" destOrd="0" presId="urn:microsoft.com/office/officeart/2005/8/layout/radial1"/>
    <dgm:cxn modelId="{28B10F0B-0255-42A9-8EC4-24A2DF8860FB}" type="presParOf" srcId="{4EB0F77F-F3D9-42AF-B3C9-EFD7EC0C0E86}" destId="{DC4675CD-10DA-44CF-B6BB-3D0DBC030DF8}" srcOrd="0" destOrd="0" presId="urn:microsoft.com/office/officeart/2005/8/layout/radial1"/>
    <dgm:cxn modelId="{4A6B87C6-91B5-4F30-A955-6AC28E6FB44C}" type="presParOf" srcId="{1CAA7B99-45AC-4455-A50B-29A288CA0721}" destId="{A64FB69D-921E-4919-911A-77BA03045A19}" srcOrd="8" destOrd="0" presId="urn:microsoft.com/office/officeart/2005/8/layout/radial1"/>
    <dgm:cxn modelId="{B091FEED-BB01-42F3-9474-E19C716FE846}" type="presParOf" srcId="{1CAA7B99-45AC-4455-A50B-29A288CA0721}" destId="{382E5520-EA42-44B2-8967-9866ADA67F5A}" srcOrd="9" destOrd="0" presId="urn:microsoft.com/office/officeart/2005/8/layout/radial1"/>
    <dgm:cxn modelId="{CDFB2C2E-8DC7-45F6-98F0-174B31955618}" type="presParOf" srcId="{382E5520-EA42-44B2-8967-9866ADA67F5A}" destId="{04306064-CB5D-4DDD-B51E-655DB9680643}" srcOrd="0" destOrd="0" presId="urn:microsoft.com/office/officeart/2005/8/layout/radial1"/>
    <dgm:cxn modelId="{D7ABC01D-05B2-4F2F-B2E4-2AC4FAF0B628}" type="presParOf" srcId="{1CAA7B99-45AC-4455-A50B-29A288CA0721}" destId="{E5A0BD97-86B8-4211-9775-6841CB860EF6}" srcOrd="10" destOrd="0" presId="urn:microsoft.com/office/officeart/2005/8/layout/radial1"/>
    <dgm:cxn modelId="{DA4ECB71-CB9D-4054-A6AC-E345682585C4}" type="presParOf" srcId="{1CAA7B99-45AC-4455-A50B-29A288CA0721}" destId="{2606CEAC-6F79-4613-A738-66343306C6D9}" srcOrd="11" destOrd="0" presId="urn:microsoft.com/office/officeart/2005/8/layout/radial1"/>
    <dgm:cxn modelId="{AA2F6C17-E9B0-447C-AC50-590F520A5BB6}" type="presParOf" srcId="{2606CEAC-6F79-4613-A738-66343306C6D9}" destId="{174D9D41-FD31-4D30-80C4-EFF420A341F5}" srcOrd="0" destOrd="0" presId="urn:microsoft.com/office/officeart/2005/8/layout/radial1"/>
    <dgm:cxn modelId="{9410CAEE-A8CF-41E5-BCCC-EC526DE8ED0E}" type="presParOf" srcId="{1CAA7B99-45AC-4455-A50B-29A288CA0721}" destId="{DF1C6A3A-6255-4352-91A6-535DF47A4282}" srcOrd="12" destOrd="0" presId="urn:microsoft.com/office/officeart/2005/8/layout/radial1"/>
    <dgm:cxn modelId="{DCB83017-CD41-42E0-878F-D087DB862954}" type="presParOf" srcId="{1CAA7B99-45AC-4455-A50B-29A288CA0721}" destId="{9559A4DF-FAA2-4B44-AE72-2936D9B36880}" srcOrd="13" destOrd="0" presId="urn:microsoft.com/office/officeart/2005/8/layout/radial1"/>
    <dgm:cxn modelId="{4E17E9E6-33B6-43CE-9420-212C21EEFF11}" type="presParOf" srcId="{9559A4DF-FAA2-4B44-AE72-2936D9B36880}" destId="{6296C3EA-7B9F-47F6-90A8-9747807564E2}" srcOrd="0" destOrd="0" presId="urn:microsoft.com/office/officeart/2005/8/layout/radial1"/>
    <dgm:cxn modelId="{5BA1056D-53E6-4F39-9F44-58C48C7C3942}" type="presParOf" srcId="{1CAA7B99-45AC-4455-A50B-29A288CA0721}" destId="{A2B5496D-D1F4-4DB6-9A2F-2BC8C03358C2}" srcOrd="14" destOrd="0" presId="urn:microsoft.com/office/officeart/2005/8/layout/radial1"/>
    <dgm:cxn modelId="{1D772E5E-EE78-4DCF-8DD2-78638F7987EC}" type="presParOf" srcId="{1CAA7B99-45AC-4455-A50B-29A288CA0721}" destId="{25867588-01EB-4DC3-BA04-1749650A7D8F}" srcOrd="15" destOrd="0" presId="urn:microsoft.com/office/officeart/2005/8/layout/radial1"/>
    <dgm:cxn modelId="{7C39C465-D397-4E7D-86EE-AB12A94746E5}" type="presParOf" srcId="{25867588-01EB-4DC3-BA04-1749650A7D8F}" destId="{CD4BA5C7-FEA7-4775-9E90-B4B0338D6FFB}" srcOrd="0" destOrd="0" presId="urn:microsoft.com/office/officeart/2005/8/layout/radial1"/>
    <dgm:cxn modelId="{2A60C961-42E2-4FE7-9C5F-9FBFCF221D8C}" type="presParOf" srcId="{1CAA7B99-45AC-4455-A50B-29A288CA0721}" destId="{F7181DFC-5FB8-40C0-BB87-F94F9408D10F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7950F-212F-4933-BB83-69317E07A7A0}">
      <dsp:nvSpPr>
        <dsp:cNvPr id="0" name=""/>
        <dsp:cNvSpPr/>
      </dsp:nvSpPr>
      <dsp:spPr>
        <a:xfrm>
          <a:off x="5257883" y="1936833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Лирический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герой</a:t>
          </a:r>
          <a:endParaRPr kumimoji="0" lang="ru-RU" sz="11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5424549" y="2103499"/>
        <a:ext cx="804738" cy="804738"/>
      </dsp:txXfrm>
    </dsp:sp>
    <dsp:sp modelId="{5E857D6C-1048-40CC-A475-582936952E12}">
      <dsp:nvSpPr>
        <dsp:cNvPr id="0" name=""/>
        <dsp:cNvSpPr/>
      </dsp:nvSpPr>
      <dsp:spPr>
        <a:xfrm rot="16200000">
          <a:off x="5428718" y="1529843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07008" y="1518722"/>
        <a:ext cx="39820" cy="39820"/>
      </dsp:txXfrm>
    </dsp:sp>
    <dsp:sp modelId="{7279CBC7-6267-4526-B389-87C1BF31AB31}">
      <dsp:nvSpPr>
        <dsp:cNvPr id="0" name=""/>
        <dsp:cNvSpPr/>
      </dsp:nvSpPr>
      <dsp:spPr>
        <a:xfrm>
          <a:off x="5257883" y="2362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Романтичен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5424549" y="169028"/>
        <a:ext cx="804738" cy="804738"/>
      </dsp:txXfrm>
    </dsp:sp>
    <dsp:sp modelId="{65ADA396-7617-4CB2-A8A8-AE2C98B746B1}">
      <dsp:nvSpPr>
        <dsp:cNvPr id="0" name=""/>
        <dsp:cNvSpPr/>
      </dsp:nvSpPr>
      <dsp:spPr>
        <a:xfrm rot="18900000">
          <a:off x="6112657" y="1813140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90947" y="1802019"/>
        <a:ext cx="39820" cy="39820"/>
      </dsp:txXfrm>
    </dsp:sp>
    <dsp:sp modelId="{A76B041B-AE3F-4667-A2B7-5F4F36E54331}">
      <dsp:nvSpPr>
        <dsp:cNvPr id="0" name=""/>
        <dsp:cNvSpPr/>
      </dsp:nvSpPr>
      <dsp:spPr>
        <a:xfrm>
          <a:off x="6625761" y="568955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Противостоит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миру, толпе,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Богу</a:t>
          </a: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6792427" y="735621"/>
        <a:ext cx="804738" cy="804738"/>
      </dsp:txXfrm>
    </dsp:sp>
    <dsp:sp modelId="{CD452F8D-380E-4D8E-A4D2-8590D09E147C}">
      <dsp:nvSpPr>
        <dsp:cNvPr id="0" name=""/>
        <dsp:cNvSpPr/>
      </dsp:nvSpPr>
      <dsp:spPr>
        <a:xfrm>
          <a:off x="6395954" y="2497079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774244" y="2485958"/>
        <a:ext cx="39820" cy="39820"/>
      </dsp:txXfrm>
    </dsp:sp>
    <dsp:sp modelId="{2801524B-A965-4288-BC88-C69801DC16EA}">
      <dsp:nvSpPr>
        <dsp:cNvPr id="0" name=""/>
        <dsp:cNvSpPr/>
      </dsp:nvSpPr>
      <dsp:spPr>
        <a:xfrm>
          <a:off x="7192355" y="1936833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Его идеал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свобода.</a:t>
          </a: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7359021" y="2103499"/>
        <a:ext cx="804738" cy="804738"/>
      </dsp:txXfrm>
    </dsp:sp>
    <dsp:sp modelId="{4EB0F77F-F3D9-42AF-B3C9-EFD7EC0C0E86}">
      <dsp:nvSpPr>
        <dsp:cNvPr id="0" name=""/>
        <dsp:cNvSpPr/>
      </dsp:nvSpPr>
      <dsp:spPr>
        <a:xfrm rot="2700000">
          <a:off x="6112657" y="3181018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90947" y="3169897"/>
        <a:ext cx="39820" cy="39820"/>
      </dsp:txXfrm>
    </dsp:sp>
    <dsp:sp modelId="{A64FB69D-921E-4919-911A-77BA03045A19}">
      <dsp:nvSpPr>
        <dsp:cNvPr id="0" name=""/>
        <dsp:cNvSpPr/>
      </dsp:nvSpPr>
      <dsp:spPr>
        <a:xfrm>
          <a:off x="6625761" y="3304711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Разочарован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 жизни</a:t>
          </a: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6792427" y="3471377"/>
        <a:ext cx="804738" cy="804738"/>
      </dsp:txXfrm>
    </dsp:sp>
    <dsp:sp modelId="{382E5520-EA42-44B2-8967-9866ADA67F5A}">
      <dsp:nvSpPr>
        <dsp:cNvPr id="0" name=""/>
        <dsp:cNvSpPr/>
      </dsp:nvSpPr>
      <dsp:spPr>
        <a:xfrm rot="5400000">
          <a:off x="5428718" y="3464314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07008" y="3453194"/>
        <a:ext cx="39820" cy="39820"/>
      </dsp:txXfrm>
    </dsp:sp>
    <dsp:sp modelId="{E5A0BD97-86B8-4211-9775-6841CB860EF6}">
      <dsp:nvSpPr>
        <dsp:cNvPr id="0" name=""/>
        <dsp:cNvSpPr/>
      </dsp:nvSpPr>
      <dsp:spPr>
        <a:xfrm>
          <a:off x="5257883" y="3871304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Чуток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к природе</a:t>
          </a: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5424549" y="4037970"/>
        <a:ext cx="804738" cy="804738"/>
      </dsp:txXfrm>
    </dsp:sp>
    <dsp:sp modelId="{2606CEAC-6F79-4613-A738-66343306C6D9}">
      <dsp:nvSpPr>
        <dsp:cNvPr id="0" name=""/>
        <dsp:cNvSpPr/>
      </dsp:nvSpPr>
      <dsp:spPr>
        <a:xfrm rot="8100000">
          <a:off x="4744779" y="3181018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5123070" y="3169897"/>
        <a:ext cx="39820" cy="39820"/>
      </dsp:txXfrm>
    </dsp:sp>
    <dsp:sp modelId="{DF1C6A3A-6255-4352-91A6-535DF47A4282}">
      <dsp:nvSpPr>
        <dsp:cNvPr id="0" name=""/>
        <dsp:cNvSpPr/>
      </dsp:nvSpPr>
      <dsp:spPr>
        <a:xfrm>
          <a:off x="3890006" y="3304711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Стремится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 Богу, небу</a:t>
          </a: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4056672" y="3471377"/>
        <a:ext cx="804738" cy="804738"/>
      </dsp:txXfrm>
    </dsp:sp>
    <dsp:sp modelId="{9559A4DF-FAA2-4B44-AE72-2936D9B36880}">
      <dsp:nvSpPr>
        <dsp:cNvPr id="0" name=""/>
        <dsp:cNvSpPr/>
      </dsp:nvSpPr>
      <dsp:spPr>
        <a:xfrm rot="10800000">
          <a:off x="4461482" y="2497079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839773" y="2485958"/>
        <a:ext cx="39820" cy="39820"/>
      </dsp:txXfrm>
    </dsp:sp>
    <dsp:sp modelId="{A2B5496D-D1F4-4DB6-9A2F-2BC8C03358C2}">
      <dsp:nvSpPr>
        <dsp:cNvPr id="0" name=""/>
        <dsp:cNvSpPr/>
      </dsp:nvSpPr>
      <dsp:spPr>
        <a:xfrm>
          <a:off x="3323412" y="1936833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Мятежен,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демоничен</a:t>
          </a: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3490078" y="2103499"/>
        <a:ext cx="804738" cy="804738"/>
      </dsp:txXfrm>
    </dsp:sp>
    <dsp:sp modelId="{25867588-01EB-4DC3-BA04-1749650A7D8F}">
      <dsp:nvSpPr>
        <dsp:cNvPr id="0" name=""/>
        <dsp:cNvSpPr/>
      </dsp:nvSpPr>
      <dsp:spPr>
        <a:xfrm rot="13500000">
          <a:off x="4744779" y="1813140"/>
          <a:ext cx="796400" cy="17578"/>
        </a:xfrm>
        <a:custGeom>
          <a:avLst/>
          <a:gdLst/>
          <a:ahLst/>
          <a:cxnLst/>
          <a:rect l="0" t="0" r="0" b="0"/>
          <a:pathLst>
            <a:path>
              <a:moveTo>
                <a:pt x="0" y="8789"/>
              </a:moveTo>
              <a:lnTo>
                <a:pt x="796400" y="8789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5123070" y="1802019"/>
        <a:ext cx="39820" cy="39820"/>
      </dsp:txXfrm>
    </dsp:sp>
    <dsp:sp modelId="{F7181DFC-5FB8-40C0-BB87-F94F9408D10F}">
      <dsp:nvSpPr>
        <dsp:cNvPr id="0" name=""/>
        <dsp:cNvSpPr/>
      </dsp:nvSpPr>
      <dsp:spPr>
        <a:xfrm>
          <a:off x="3890006" y="568955"/>
          <a:ext cx="1138070" cy="1138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Враждебен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9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 власти</a:t>
          </a:r>
          <a:endParaRPr kumimoji="0" lang="ru-RU" sz="9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4056672" y="735621"/>
        <a:ext cx="804738" cy="804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45D14-0221-46A1-8616-935B0BF2D9FD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65835-9DE3-4D8C-9655-0666FA1A3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BA490-0752-4210-8E91-A55C2EFF93C1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07AB4-F11B-4ED4-9AEA-CE1852132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DD2BB-B179-44EC-8A4B-1B8C1D520168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E285F-C1B6-4210-B659-2956C2B29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B28EB-15D4-45FD-982D-CD658E8DF862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26782-8758-4859-AE82-E9216D88D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F8C00-37E6-4A43-8851-E870017CECB2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8587E-A463-415A-8227-8A9C616FB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B78FB-829F-48C7-B6DA-F4DD9F4B1FD3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90ED0-6BC0-4CB9-A00D-B1A72A97F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A0E5C-03DF-497F-A0B2-1EB9C662EFE6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BF24D-70E4-4F93-AB39-C9B43272D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66FFC-4CBE-4820-B6E8-31838219C737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44618-E900-4F0D-8EC0-FC452B23B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5EAF-BE1A-4E5D-836D-A901E1CA827E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73EB7-1E70-4FF3-8972-22E7590A7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0121D-726B-482B-AF8D-41A33E3AF6CE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CA2B4-6F34-4102-9973-0A3E00C3C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361B0-072D-41BD-A128-CB213FBB1A31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957D5-C119-4E37-A693-037854965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C6E40-ADB9-4E3B-9778-05D2B5981E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84C5DD-6482-4775-B010-BB82A29E826C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232756-B8FB-4FD7-8376-E3947FEB0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5181601"/>
            <a:ext cx="8229600" cy="1487488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Михаил Юрьевич Лермонтов</a:t>
            </a:r>
            <a:b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(1814 – 1841)</a:t>
            </a:r>
          </a:p>
        </p:txBody>
      </p:sp>
      <p:pic>
        <p:nvPicPr>
          <p:cNvPr id="12291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90800" y="685800"/>
            <a:ext cx="3986213" cy="4558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Философские мотивы творчества М.Ю. Лермонтова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14800" y="5105400"/>
            <a:ext cx="4191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/>
              <a:t>Извозчикова</a:t>
            </a:r>
            <a:r>
              <a:rPr lang="ru-RU" sz="1400" b="1" dirty="0" smtClean="0"/>
              <a:t> Нина Ивановна,</a:t>
            </a:r>
          </a:p>
          <a:p>
            <a:r>
              <a:rPr lang="ru-RU" sz="1400" b="1" dirty="0"/>
              <a:t>у</a:t>
            </a:r>
            <a:r>
              <a:rPr lang="ru-RU" sz="1400" b="1" dirty="0" smtClean="0"/>
              <a:t>читель русского языка и литературы</a:t>
            </a:r>
          </a:p>
          <a:p>
            <a:r>
              <a:rPr lang="ru-RU" sz="1400" b="1" dirty="0" smtClean="0"/>
              <a:t>МБОУ «</a:t>
            </a:r>
            <a:r>
              <a:rPr lang="ru-RU" sz="1400" b="1" dirty="0" err="1" smtClean="0"/>
              <a:t>Акбулакская</a:t>
            </a:r>
            <a:r>
              <a:rPr lang="ru-RU" sz="1400" b="1" dirty="0" smtClean="0"/>
              <a:t> СОШ №1»</a:t>
            </a:r>
            <a:endParaRPr lang="ru-RU" sz="1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858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( «…Выхожу один я на дорогу…»)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Мотив (литература) </a:t>
            </a:r>
            <a:r>
              <a:rPr lang="ru-RU" dirty="0" smtClean="0"/>
              <a:t>— простейшая составная часть сюжета;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МОТИВ</a:t>
            </a:r>
            <a:r>
              <a:rPr lang="ru-RU" dirty="0" smtClean="0"/>
              <a:t> - в литературном произведении </a:t>
            </a:r>
            <a:r>
              <a:rPr lang="ru-RU" dirty="0" smtClean="0">
                <a:solidFill>
                  <a:srgbClr val="FF0000"/>
                </a:solidFill>
              </a:rPr>
              <a:t>дополнительные, второстепенные темы, </a:t>
            </a:r>
            <a:r>
              <a:rPr lang="ru-RU" dirty="0" smtClean="0"/>
              <a:t>которые в сочетании с основной темой образуют художественное целое.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571480"/>
            <a:ext cx="3790976" cy="55546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…Выхожу один я на дорогу…</a:t>
            </a:r>
          </a:p>
          <a:p>
            <a:r>
              <a:rPr lang="ru-RU" sz="2000" dirty="0" smtClean="0"/>
              <a:t>- </a:t>
            </a:r>
            <a:r>
              <a:rPr lang="ru-RU" sz="2000" dirty="0" smtClean="0"/>
              <a:t>Мотив одиночества, странничества, пути,  -  «кремнистый путь, дорога…»;</a:t>
            </a:r>
          </a:p>
          <a:p>
            <a:r>
              <a:rPr lang="ru-RU" sz="2000" dirty="0" smtClean="0"/>
              <a:t>    -Мотив любви;</a:t>
            </a:r>
          </a:p>
          <a:p>
            <a:r>
              <a:rPr lang="ru-RU" sz="2000" dirty="0" smtClean="0"/>
              <a:t>    - Мотив песни  «сладкий голос»;</a:t>
            </a:r>
          </a:p>
          <a:p>
            <a:r>
              <a:rPr lang="ru-RU" sz="2000" dirty="0" smtClean="0"/>
              <a:t>    -Мотив  неба и Земли  («В небесах торжественно и чудно    Спит земля в </a:t>
            </a:r>
            <a:r>
              <a:rPr lang="ru-RU" sz="2000" dirty="0" err="1" smtClean="0"/>
              <a:t>сияньи</a:t>
            </a:r>
            <a:r>
              <a:rPr lang="ru-RU" sz="2000" dirty="0" smtClean="0"/>
              <a:t> </a:t>
            </a:r>
            <a:r>
              <a:rPr lang="ru-RU" sz="2000" dirty="0" err="1" smtClean="0"/>
              <a:t>голубом</a:t>
            </a:r>
            <a:r>
              <a:rPr lang="ru-RU" sz="2000" dirty="0" smtClean="0"/>
              <a:t>…»;)</a:t>
            </a:r>
          </a:p>
          <a:p>
            <a:r>
              <a:rPr lang="ru-RU" sz="2000" dirty="0" smtClean="0"/>
              <a:t>    - Мотив сна - мечты (« Я б хотел забыться и заснуть…»);</a:t>
            </a:r>
          </a:p>
          <a:p>
            <a:r>
              <a:rPr lang="ru-RU" sz="2000" dirty="0" smtClean="0"/>
              <a:t>    -Мотив  свободы и покоя («Я ищу свободы и покоя…»).</a:t>
            </a:r>
            <a:endParaRPr lang="ru-RU" sz="2000" dirty="0"/>
          </a:p>
        </p:txBody>
      </p:sp>
      <p:pic>
        <p:nvPicPr>
          <p:cNvPr id="4" name="Рисунок 3" descr="2lubv981a-medi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371600"/>
            <a:ext cx="3209925" cy="4289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4800" y="1066800"/>
            <a:ext cx="8229600" cy="609600"/>
          </a:xfrm>
        </p:spPr>
        <p:txBody>
          <a:bodyPr>
            <a:noAutofit/>
          </a:bodyPr>
          <a:lstStyle/>
          <a:p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Первый период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 1828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года по 1832 год.</a:t>
            </a:r>
            <a:br>
              <a:rPr lang="ru-RU" sz="3600" b="1" i="1" dirty="0"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r>
              <a:rPr lang="ru-RU" sz="2400" dirty="0"/>
              <a:t>Этот период можно </a:t>
            </a:r>
            <a:r>
              <a:rPr lang="ru-RU" sz="2400" b="1" dirty="0"/>
              <a:t>назвать ученическим</a:t>
            </a:r>
            <a:r>
              <a:rPr lang="ru-RU" sz="2400" dirty="0"/>
              <a:t>. </a:t>
            </a:r>
            <a:r>
              <a:rPr lang="ru-RU" sz="2400" b="1" dirty="0"/>
              <a:t>Идеологическим источником </a:t>
            </a:r>
            <a:r>
              <a:rPr lang="ru-RU" sz="2400" dirty="0"/>
              <a:t>художественной проблематики юного Лермонтова явилось </a:t>
            </a:r>
            <a:r>
              <a:rPr lang="ru-RU" sz="2400" dirty="0" smtClean="0"/>
              <a:t>учение Сократа </a:t>
            </a:r>
            <a:r>
              <a:rPr lang="ru-RU" sz="2400" b="1" dirty="0"/>
              <a:t>о тождестве Добра и Зла</a:t>
            </a:r>
            <a:r>
              <a:rPr lang="ru-RU" sz="2400" dirty="0"/>
              <a:t>, выдвинувшее принцип оправдания Зла как рожденного из одного корня с Добром и потому </a:t>
            </a:r>
            <a:r>
              <a:rPr lang="ru-RU" sz="2400" b="1" dirty="0"/>
              <a:t>требующее двойного сострадания </a:t>
            </a:r>
            <a:r>
              <a:rPr lang="ru-RU" sz="2400" dirty="0"/>
              <a:t>(и к жертве, и к виновнику).</a:t>
            </a:r>
          </a:p>
        </p:txBody>
      </p:sp>
      <p:pic>
        <p:nvPicPr>
          <p:cNvPr id="5" name="Содержимое 4" descr="lermontov0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1600200"/>
            <a:ext cx="3048000" cy="4474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Второй период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1833 года по 1836 год.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86200" y="1600200"/>
            <a:ext cx="4800600" cy="50292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Это </a:t>
            </a:r>
            <a:r>
              <a:rPr lang="ru-RU" b="1" dirty="0" smtClean="0"/>
              <a:t>годы становления поэтического мира художника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Лермонтов </a:t>
            </a:r>
            <a:r>
              <a:rPr lang="ru-RU" b="1" dirty="0" smtClean="0"/>
              <a:t>находит свои темы, определяет проблемы современности</a:t>
            </a:r>
            <a:r>
              <a:rPr lang="ru-RU" dirty="0" smtClean="0"/>
              <a:t> и их место в собственном творчестве. </a:t>
            </a:r>
          </a:p>
          <a:p>
            <a:r>
              <a:rPr lang="ru-RU" dirty="0" smtClean="0"/>
              <a:t>В это время Лермонтов </a:t>
            </a:r>
            <a:r>
              <a:rPr lang="ru-RU" b="1" dirty="0" smtClean="0"/>
              <a:t>мучительно ищет свой неповторимый путь, осознает предназначение поэта и его задачи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PLM-275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676400"/>
            <a:ext cx="3124200" cy="4091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Третий период – </a:t>
            </a:r>
            <a:b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 1837 года по 1841 год.</a:t>
            </a:r>
            <a:b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86200" y="1600200"/>
            <a:ext cx="4800600" cy="502920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Началом этого этапа можно считать стихотворение "Смерть поэта" (1837 год)</a:t>
            </a:r>
            <a:r>
              <a:rPr lang="ru-RU" dirty="0"/>
              <a:t>, с которым молодой Лермонтов вошел в литературу.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b="1" dirty="0"/>
              <a:t>период творческой зрелости поэта</a:t>
            </a:r>
            <a:r>
              <a:rPr lang="ru-RU" dirty="0"/>
              <a:t>, т. к. здесь </a:t>
            </a:r>
            <a:r>
              <a:rPr lang="ru-RU" b="1" dirty="0"/>
              <a:t>подводятся окончательные итоги </a:t>
            </a:r>
            <a:r>
              <a:rPr lang="ru-RU" dirty="0"/>
              <a:t>всего, что было задумано в раннем, юношеском творчестве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эти годы Лермонтов не расширяет круг тем, идей и мотивов</a:t>
            </a:r>
            <a:r>
              <a:rPr lang="ru-RU" dirty="0"/>
              <a:t>, а только доводит до высшей степени совершенства те идеи, проблемы, мотивы и темы, которые появились у него в первый, ранний период.</a:t>
            </a:r>
          </a:p>
        </p:txBody>
      </p:sp>
      <p:pic>
        <p:nvPicPr>
          <p:cNvPr id="4" name="Рисунок 3" descr="73209879_45058703_1244834298_LermontovAutoportrait_18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447800"/>
            <a:ext cx="3505200" cy="44883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6324600" cy="147796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Главная тема творчества Лермонтова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Личность </a:t>
            </a:r>
            <a:r>
              <a:rPr lang="ru-RU" b="1" dirty="0"/>
              <a:t>в процессе самопознания и </a:t>
            </a:r>
            <a:r>
              <a:rPr lang="ru-RU" b="1" dirty="0" err="1"/>
              <a:t>самовоплощения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Лирика </a:t>
            </a:r>
            <a:r>
              <a:rPr lang="ru-RU" dirty="0"/>
              <a:t>Лермонтова — это </a:t>
            </a:r>
            <a:r>
              <a:rPr lang="ru-RU" b="1" dirty="0"/>
              <a:t>летопись процессов самопознания и </a:t>
            </a:r>
            <a:r>
              <a:rPr lang="ru-RU" b="1" dirty="0" err="1"/>
              <a:t>самовоплощения</a:t>
            </a:r>
            <a:r>
              <a:rPr lang="ru-RU" b="1" dirty="0"/>
              <a:t>, становления души</a:t>
            </a:r>
            <a:r>
              <a:rPr lang="ru-RU" dirty="0"/>
              <a:t>, и в этой </a:t>
            </a:r>
            <a:r>
              <a:rPr lang="ru-RU" dirty="0" err="1"/>
              <a:t>исповедальности</a:t>
            </a:r>
            <a:r>
              <a:rPr lang="ru-RU" dirty="0"/>
              <a:t> — истинное художественное открытие </a:t>
            </a:r>
            <a:r>
              <a:rPr lang="ru-RU" dirty="0" smtClean="0"/>
              <a:t>автора.</a:t>
            </a:r>
          </a:p>
          <a:p>
            <a:r>
              <a:rPr lang="ru-RU" b="1" dirty="0" smtClean="0"/>
              <a:t>Лирический </a:t>
            </a:r>
            <a:r>
              <a:rPr lang="ru-RU" b="1" dirty="0"/>
              <a:t>герой Лермонтова предельно близок автору.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762000"/>
            <a:ext cx="7315200" cy="1143000"/>
          </a:xfrm>
        </p:spPr>
        <p:txBody>
          <a:bodyPr/>
          <a:lstStyle/>
          <a:p>
            <a:pPr lvl="0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Философия лирики Лермонтова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Душа и личность </a:t>
            </a:r>
            <a:r>
              <a:rPr lang="ru-RU" dirty="0" smtClean="0"/>
              <a:t>интересуют Лермонтова как главные реальности бытия. </a:t>
            </a:r>
          </a:p>
          <a:p>
            <a:r>
              <a:rPr lang="ru-RU" b="1" dirty="0" smtClean="0"/>
              <a:t>Тайна жизни и смерти </a:t>
            </a:r>
            <a:r>
              <a:rPr lang="ru-RU" dirty="0" smtClean="0"/>
              <a:t>воспринимается им в рамках вечной жизни духа. </a:t>
            </a:r>
          </a:p>
          <a:p>
            <a:r>
              <a:rPr lang="ru-RU" b="1" dirty="0" smtClean="0"/>
              <a:t>Миропонимание </a:t>
            </a:r>
            <a:r>
              <a:rPr lang="ru-RU" dirty="0" smtClean="0"/>
              <a:t>поэта строится на понятиях личности и Судьбы. </a:t>
            </a:r>
          </a:p>
          <a:p>
            <a:r>
              <a:rPr lang="ru-RU" b="1" dirty="0" smtClean="0"/>
              <a:t>Духовный мир поэта и мир внешний </a:t>
            </a:r>
            <a:r>
              <a:rPr lang="ru-RU" dirty="0" smtClean="0"/>
              <a:t>поражают своей раздробленностью, нарушением взаимосвязей. </a:t>
            </a:r>
          </a:p>
          <a:p>
            <a:r>
              <a:rPr lang="ru-RU" b="1" dirty="0" smtClean="0"/>
              <a:t>Тяга к идеалу, к высшему совершенству при осознании несовершенства мира и человека </a:t>
            </a:r>
            <a:r>
              <a:rPr lang="ru-RU" dirty="0" smtClean="0"/>
              <a:t>— удивительная, чисто </a:t>
            </a:r>
            <a:r>
              <a:rPr lang="ru-RU" dirty="0" err="1" smtClean="0"/>
              <a:t>лермонтовская</a:t>
            </a:r>
            <a:r>
              <a:rPr lang="ru-RU" dirty="0" smtClean="0"/>
              <a:t> черта.</a:t>
            </a:r>
          </a:p>
          <a:p>
            <a:r>
              <a:rPr lang="ru-RU" b="1" dirty="0" smtClean="0"/>
              <a:t>Противоборство сил добра и зла в душе человека </a:t>
            </a:r>
            <a:r>
              <a:rPr lang="ru-RU" dirty="0" smtClean="0"/>
              <a:t>— </a:t>
            </a:r>
            <a:r>
              <a:rPr lang="ru-RU" i="1" dirty="0" smtClean="0"/>
              <a:t>основной конфликт лирического героя </a:t>
            </a:r>
            <a:r>
              <a:rPr lang="ru-RU" dirty="0" smtClean="0"/>
              <a:t>Лермонтова.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Своеобразие художественного мира М.Ю. Лермонтова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Лермонтов начал свой творческий путь как поэт романтического направления </a:t>
            </a:r>
            <a:r>
              <a:rPr lang="ru-RU" dirty="0" smtClean="0"/>
              <a:t>и </a:t>
            </a:r>
            <a:r>
              <a:rPr lang="ru-RU" b="1" dirty="0" smtClean="0"/>
              <a:t>стал </a:t>
            </a:r>
            <a:r>
              <a:rPr lang="ru-RU" b="1" dirty="0"/>
              <a:t>ярким творцом гражданственного, философско-психологического романтизма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Но уже в первых романтических произведениях Лермонтова </a:t>
            </a:r>
            <a:r>
              <a:rPr lang="ru-RU" b="1" dirty="0"/>
              <a:t>возникали и росли реалистические тенденции</a:t>
            </a:r>
            <a:r>
              <a:rPr lang="ru-RU" dirty="0"/>
              <a:t> (социальная среда в «Маскараде»). Отражая более сложный период развития общественной мысли</a:t>
            </a:r>
            <a:r>
              <a:rPr lang="ru-RU" b="1" dirty="0"/>
              <a:t>, Лермонтов</a:t>
            </a:r>
            <a:r>
              <a:rPr lang="ru-RU" dirty="0"/>
              <a:t>, по мнению И.А. Гончарова, </a:t>
            </a:r>
            <a:r>
              <a:rPr lang="ru-RU" b="1" i="1" dirty="0"/>
              <a:t>«опередил Пушкина глубиною мысли, смелостью и новизною идей и полета».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19600" y="685800"/>
            <a:ext cx="4114800" cy="6019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Для Лермонтова характерно </a:t>
            </a:r>
            <a:r>
              <a:rPr lang="ru-RU" b="1" dirty="0" smtClean="0"/>
              <a:t>параллельное сосуществование романтизма и реализма</a:t>
            </a:r>
            <a:r>
              <a:rPr lang="ru-RU" dirty="0" smtClean="0"/>
              <a:t>, их хрупкое, но все же гармоническое равновесие.</a:t>
            </a:r>
          </a:p>
          <a:p>
            <a:r>
              <a:rPr lang="ru-RU" b="1" dirty="0" err="1" smtClean="0"/>
              <a:t>Двуединство</a:t>
            </a:r>
            <a:r>
              <a:rPr lang="ru-RU" b="1" dirty="0" smtClean="0"/>
              <a:t> –  характерная черта </a:t>
            </a:r>
            <a:r>
              <a:rPr lang="ru-RU" dirty="0" smtClean="0"/>
              <a:t>для </a:t>
            </a:r>
            <a:r>
              <a:rPr lang="ru-RU" dirty="0" err="1" smtClean="0"/>
              <a:t>Лермонтова,которая</a:t>
            </a:r>
            <a:r>
              <a:rPr lang="ru-RU" dirty="0" smtClean="0"/>
              <a:t> проявляется в </a:t>
            </a:r>
            <a:r>
              <a:rPr lang="ru-RU" b="1" dirty="0" smtClean="0"/>
              <a:t>равновесии романтизма и реализма</a:t>
            </a:r>
            <a:r>
              <a:rPr lang="ru-RU" dirty="0" smtClean="0"/>
              <a:t>, в </a:t>
            </a:r>
            <a:r>
              <a:rPr lang="ru-RU" b="1" dirty="0" smtClean="0"/>
              <a:t>сосуществовании поэзии и прозы, религиозной веры и религиозного скептицизма.</a:t>
            </a:r>
          </a:p>
          <a:p>
            <a:endParaRPr lang="ru-RU" dirty="0"/>
          </a:p>
        </p:txBody>
      </p:sp>
      <p:pic>
        <p:nvPicPr>
          <p:cNvPr id="4" name="Рисунок 3" descr="0007-006-Mtsyr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066800"/>
            <a:ext cx="3276600" cy="489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24400" y="762000"/>
            <a:ext cx="3962400" cy="5410200"/>
          </a:xfrm>
        </p:spPr>
        <p:txBody>
          <a:bodyPr>
            <a:normAutofit/>
          </a:bodyPr>
          <a:lstStyle/>
          <a:p>
            <a:r>
              <a:rPr lang="ru-RU" dirty="0" smtClean="0"/>
              <a:t>В.Г. Белинский писал в 1843 году: </a:t>
            </a:r>
            <a:r>
              <a:rPr lang="ru-RU" b="1" dirty="0" smtClean="0"/>
              <a:t>«Пафос поэзии Лермонтова заключается в нравственных вопросах о судьбе и правах человеческой личности»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i_0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990600"/>
            <a:ext cx="4191000" cy="48956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6781800" cy="129540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Основные темы и мотивы творчества М.Ю. Лермонтова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1600200"/>
            <a:ext cx="7848600" cy="51054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/>
              <a:t>тема судьбы поколения </a:t>
            </a:r>
            <a:r>
              <a:rPr lang="ru-RU" dirty="0" smtClean="0"/>
              <a:t>(отрицание существующей действительности, бездуховность общества);</a:t>
            </a:r>
          </a:p>
          <a:p>
            <a:pPr lvl="0"/>
            <a:r>
              <a:rPr lang="ru-RU" b="1" dirty="0" smtClean="0"/>
              <a:t>тема одиночества </a:t>
            </a:r>
            <a:r>
              <a:rPr lang="ru-RU" dirty="0" smtClean="0"/>
              <a:t>(мотив непонятости, усталости и безысходности);</a:t>
            </a:r>
          </a:p>
          <a:p>
            <a:pPr lvl="0"/>
            <a:r>
              <a:rPr lang="ru-RU" b="1" dirty="0" smtClean="0"/>
              <a:t>тема Родины </a:t>
            </a:r>
            <a:r>
              <a:rPr lang="ru-RU" dirty="0" smtClean="0"/>
              <a:t>(обращение к отечественной истории и поиск идеалов в прошлом);</a:t>
            </a:r>
          </a:p>
          <a:p>
            <a:pPr lvl="0"/>
            <a:r>
              <a:rPr lang="ru-RU" b="1" dirty="0" smtClean="0"/>
              <a:t>тема природы </a:t>
            </a:r>
            <a:r>
              <a:rPr lang="ru-RU" dirty="0" smtClean="0"/>
              <a:t>(природа как одухотворенная красота и как отражение трагических моментов жизни человеческой души);</a:t>
            </a:r>
          </a:p>
          <a:p>
            <a:pPr lvl="0"/>
            <a:r>
              <a:rPr lang="ru-RU" b="1" dirty="0" smtClean="0"/>
              <a:t>тема любви и дружбы </a:t>
            </a:r>
            <a:r>
              <a:rPr lang="ru-RU" dirty="0" smtClean="0"/>
              <a:t>(страсть и страдание как составляющие любви, поиск духовной близости и понимания);</a:t>
            </a:r>
          </a:p>
          <a:p>
            <a:pPr lvl="0"/>
            <a:r>
              <a:rPr lang="ru-RU" b="1" dirty="0" smtClean="0"/>
              <a:t>тема самопознания </a:t>
            </a:r>
            <a:r>
              <a:rPr lang="ru-RU" dirty="0" smtClean="0"/>
              <a:t>(противоборство земных и небесных сил, мотив духовных </a:t>
            </a:r>
            <a:r>
              <a:rPr lang="ru-RU" dirty="0" err="1" smtClean="0"/>
              <a:t>посков</a:t>
            </a:r>
            <a:r>
              <a:rPr lang="ru-RU" dirty="0" smtClean="0"/>
              <a:t>);</a:t>
            </a:r>
          </a:p>
          <a:p>
            <a:pPr lvl="0"/>
            <a:r>
              <a:rPr lang="ru-RU" b="1" dirty="0" smtClean="0"/>
              <a:t>тема избранности </a:t>
            </a:r>
            <a:r>
              <a:rPr lang="ru-RU" dirty="0" smtClean="0"/>
              <a:t>(судьба поэта и его творений).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6477000" cy="114300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Основные темы и мотивы лирики М.Ю. Лермонтова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076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/>
              <a:t>жажда свободы, вольности, борьбы </a:t>
            </a:r>
            <a:r>
              <a:rPr lang="ru-RU" dirty="0" smtClean="0"/>
              <a:t>(«Парус», «Узник», «Пленный рыцарь);</a:t>
            </a:r>
          </a:p>
          <a:p>
            <a:pPr lvl="0"/>
            <a:r>
              <a:rPr lang="ru-RU" b="1" dirty="0" smtClean="0"/>
              <a:t>разочарование, одиночество, поиск гармонии в отношениях с окружающим миром </a:t>
            </a:r>
            <a:r>
              <a:rPr lang="ru-RU" dirty="0" smtClean="0"/>
              <a:t>(«В минуту жизни трудную...», «И скучно и грустно», «Горные вершины», «Утес», «Листок», «Когда волнуется желтеющая нива...»);</a:t>
            </a:r>
          </a:p>
          <a:p>
            <a:pPr lvl="0"/>
            <a:r>
              <a:rPr lang="ru-RU" b="1" dirty="0" smtClean="0"/>
              <a:t>любовь-страдание</a:t>
            </a:r>
            <a:r>
              <a:rPr lang="ru-RU" dirty="0" smtClean="0"/>
              <a:t> («Нищий», «Нет, не тебя так пылко я люблю...», «Расстались мы, но твой портрет...»);</a:t>
            </a:r>
          </a:p>
          <a:p>
            <a:pPr lvl="0"/>
            <a:r>
              <a:rPr lang="ru-RU" b="1" dirty="0" smtClean="0"/>
              <a:t>критика самодержавия и светского общества </a:t>
            </a:r>
            <a:r>
              <a:rPr lang="ru-RU" dirty="0" smtClean="0"/>
              <a:t>(«Прощай, немытая Россия...», «Смерть поэта»); осмысление судьбы своего поколения («Дума»); положение народа и Родины («Родина», «Бородино»);</a:t>
            </a:r>
          </a:p>
          <a:p>
            <a:pPr lvl="0"/>
            <a:r>
              <a:rPr lang="ru-RU" b="1" dirty="0" smtClean="0"/>
              <a:t>трудность поэтического призвания и высокое предназначение поэзии </a:t>
            </a:r>
            <a:r>
              <a:rPr lang="ru-RU" dirty="0" smtClean="0"/>
              <a:t>(«Я жить хочу! хочу печали...», «Не обвиняй меня, Всесильный...», «Поэт», «Пророк»);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«Выхожу один я на дорогу»…1841год</a:t>
            </a:r>
          </a:p>
          <a:p>
            <a:pPr marL="0" indent="0">
              <a:buNone/>
            </a:pPr>
            <a:r>
              <a:rPr lang="ru-RU" dirty="0" smtClean="0"/>
              <a:t>Ночной пейзаж и одиночество лирического героя; реально –ночью на дороге никого нет; Символ: человек один на один с миром, кремнистый путь –жизненный путь человека.</a:t>
            </a:r>
          </a:p>
          <a:p>
            <a:pPr marL="0" indent="0">
              <a:buNone/>
            </a:pPr>
            <a:r>
              <a:rPr lang="ru-RU" dirty="0" smtClean="0"/>
              <a:t>Каково мироздание? Есть ли в нём одиночество?</a:t>
            </a:r>
          </a:p>
          <a:p>
            <a:pPr marL="0" indent="0">
              <a:buNone/>
            </a:pPr>
            <a:r>
              <a:rPr lang="ru-RU" dirty="0" smtClean="0"/>
              <a:t>Каким  хочет стать лирический герой?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164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086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Основные черты «лирического героя» Лермонтова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-1295400" y="1524000"/>
          <a:ext cx="11653838" cy="5011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Graphic spid="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  <a:t>1832 - «Я жить хочу! Хочу печали...»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r>
              <a:rPr lang="ru-RU" sz="2800" dirty="0" smtClean="0"/>
              <a:t>Жизнь поэта без страданий, как океан без бури, - это не жизнь. </a:t>
            </a:r>
          </a:p>
          <a:p>
            <a:r>
              <a:rPr lang="ru-RU" sz="2800" b="1" dirty="0" smtClean="0"/>
              <a:t>Поэтическое творчество - жизнь «ценою муки», а награда - земная слава и способность слышать «звуки неба».</a:t>
            </a:r>
          </a:p>
          <a:p>
            <a:r>
              <a:rPr lang="ru-RU" sz="2800" dirty="0" smtClean="0"/>
              <a:t>Любовь, счастье, спокойствие - не тот желанный удел, которого ищет лирический герой; </a:t>
            </a:r>
            <a:r>
              <a:rPr lang="ru-RU" sz="2800" b="1" dirty="0" smtClean="0"/>
              <a:t>настоящая жизнь для него проникнута печалью и невозможна без страданий. </a:t>
            </a:r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  <a:t>1838 - «Поэт»</a:t>
            </a:r>
            <a:endParaRPr lang="ru-RU" sz="3600" b="1" dirty="0">
              <a:latin typeface="Times New Roman" pitchFamily="18" charset="0"/>
              <a:ea typeface="Adobe Song Std L" pitchFamily="18" charset="-128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5257800"/>
          </a:xfrm>
        </p:spPr>
        <p:txBody>
          <a:bodyPr/>
          <a:lstStyle/>
          <a:p>
            <a:r>
              <a:rPr lang="ru-RU" sz="2400" b="1" dirty="0" smtClean="0"/>
              <a:t>стихотворение о смысле и назначении поэзии, о месте поэта в обществе.</a:t>
            </a:r>
          </a:p>
          <a:p>
            <a:r>
              <a:rPr lang="ru-RU" sz="2400" dirty="0" smtClean="0"/>
              <a:t> В основе текста </a:t>
            </a:r>
            <a:r>
              <a:rPr lang="ru-RU" sz="2400" b="1" dirty="0" smtClean="0"/>
              <a:t>композиционный прием сравнения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Аналогия поэзии и оружия</a:t>
            </a:r>
            <a:r>
              <a:rPr lang="ru-RU" sz="2400" dirty="0" smtClean="0"/>
              <a:t>. Понимание того, что </a:t>
            </a:r>
            <a:r>
              <a:rPr lang="ru-RU" sz="2400" b="1" dirty="0" smtClean="0"/>
              <a:t>литература в любую эпоху является мощным средством воздействия на читателей</a:t>
            </a:r>
            <a:r>
              <a:rPr lang="ru-RU" sz="2400" dirty="0" smtClean="0"/>
              <a:t>, средством формирования общественной позиции.</a:t>
            </a:r>
          </a:p>
          <a:p>
            <a:r>
              <a:rPr lang="ru-RU" sz="2400" b="1" dirty="0" smtClean="0"/>
              <a:t>В стихотворении аллегорически изображается кризис современной поэзии, объясняемый социальной апатией. </a:t>
            </a:r>
          </a:p>
          <a:p>
            <a:r>
              <a:rPr lang="ru-RU" sz="2400" b="1" dirty="0" smtClean="0"/>
              <a:t>Гимн активной гражданской литературной позиции, </a:t>
            </a:r>
            <a:r>
              <a:rPr lang="ru-RU" sz="2400" dirty="0" smtClean="0"/>
              <a:t>беспощадная оценка светской черни, которая тешится блестками и обманом. </a:t>
            </a:r>
          </a:p>
          <a:p>
            <a:endParaRPr lang="ru-RU" sz="2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Человек и окружающий мир, герой и общество, попытки осмысления жизни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ru-RU" sz="2000" b="1" dirty="0" smtClean="0"/>
              <a:t>Лирика Лермонтова глубоко романтична</a:t>
            </a:r>
            <a:r>
              <a:rPr lang="ru-RU" sz="2000" dirty="0" smtClean="0"/>
              <a:t>. </a:t>
            </a:r>
          </a:p>
          <a:p>
            <a:r>
              <a:rPr lang="ru-RU" sz="2000" b="1" dirty="0" smtClean="0"/>
              <a:t>Герой - сильная, яркая личность, </a:t>
            </a:r>
            <a:r>
              <a:rPr lang="ru-RU" sz="2000" dirty="0" smtClean="0"/>
              <a:t>он живет высокими идеалами и могучими страстями, но </a:t>
            </a:r>
            <a:r>
              <a:rPr lang="ru-RU" sz="2000" b="1" dirty="0" smtClean="0"/>
              <a:t>не находит в мире понимания и сочувствия</a:t>
            </a:r>
            <a:r>
              <a:rPr lang="ru-RU" sz="2000" dirty="0" smtClean="0"/>
              <a:t>, </a:t>
            </a:r>
            <a:r>
              <a:rPr lang="ru-RU" sz="2000" b="1" dirty="0" smtClean="0"/>
              <a:t>он в непримиримом конфликте с действительностью </a:t>
            </a:r>
            <a:r>
              <a:rPr lang="ru-RU" sz="2000" dirty="0" smtClean="0"/>
              <a:t>в ее самых разных проявлениях.</a:t>
            </a:r>
          </a:p>
          <a:p>
            <a:r>
              <a:rPr lang="ru-RU" sz="2000" dirty="0" smtClean="0"/>
              <a:t> </a:t>
            </a:r>
            <a:r>
              <a:rPr lang="ru-RU" sz="2000" b="1" dirty="0" smtClean="0"/>
              <a:t>Горечь одиночества - одно из самых сильных чувств поэта</a:t>
            </a:r>
            <a:r>
              <a:rPr lang="ru-RU" sz="2000" dirty="0" smtClean="0"/>
              <a:t>, мотив одиночества - один из самых характерных для </a:t>
            </a:r>
            <a:r>
              <a:rPr lang="ru-RU" sz="2000" dirty="0" err="1" smtClean="0"/>
              <a:t>лермонтовских</a:t>
            </a:r>
            <a:r>
              <a:rPr lang="ru-RU" sz="2000" dirty="0" smtClean="0"/>
              <a:t> стихов. </a:t>
            </a:r>
          </a:p>
          <a:p>
            <a:r>
              <a:rPr lang="ru-RU" sz="2000" b="1" dirty="0" smtClean="0"/>
              <a:t>Лермонтова отличают пессимизм, дисгармония, ощущение неудовлетворенности собственной судьбой и современной эпохой</a:t>
            </a:r>
            <a:r>
              <a:rPr lang="ru-RU" sz="2000" dirty="0" smtClean="0"/>
              <a:t>, трагическое мироощущение, чувство тревоги, тоски, безысходности, сомнения в смысле и ценности человеческой жизни. </a:t>
            </a:r>
          </a:p>
          <a:p>
            <a:r>
              <a:rPr lang="ru-RU" sz="2000" b="1" dirty="0" smtClean="0"/>
              <a:t>Основа романтического миропонимания поэта - осознание конфликта мечты и реальности,</a:t>
            </a:r>
            <a:r>
              <a:rPr lang="ru-RU" sz="2000" dirty="0" smtClean="0"/>
              <a:t> осознание недостижимости идеала, несовершенства человеческой природы и земного мира, утрата смысла жизни.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655638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  <a:t>1832 - «Парус»</a:t>
            </a:r>
            <a:br>
              <a:rPr lang="ru-RU" sz="36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ea typeface="Adobe Song Std L" pitchFamily="18" charset="-128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295400"/>
            <a:ext cx="7848600" cy="4572000"/>
          </a:xfrm>
        </p:spPr>
        <p:txBody>
          <a:bodyPr/>
          <a:lstStyle/>
          <a:p>
            <a:r>
              <a:rPr lang="ru-RU" sz="2000" b="1" dirty="0" smtClean="0"/>
              <a:t>Олицетворенный парус - персонаж, отдельный от автора, и в то же время этот образ выражает авторское сознание. </a:t>
            </a:r>
          </a:p>
          <a:p>
            <a:r>
              <a:rPr lang="ru-RU" sz="2000" b="1" dirty="0" smtClean="0"/>
              <a:t>Одиночество - один из главных мотивов </a:t>
            </a:r>
            <a:r>
              <a:rPr lang="ru-RU" sz="2000" dirty="0" smtClean="0"/>
              <a:t>стихотворения, который пронизывает и почти все творчество поэта, и выражает его умонастроение.</a:t>
            </a:r>
          </a:p>
          <a:p>
            <a:r>
              <a:rPr lang="ru-RU" sz="2000" b="1" dirty="0" smtClean="0"/>
              <a:t>Стихотворение символично, и этот символ многозначен</a:t>
            </a:r>
            <a:r>
              <a:rPr lang="ru-RU" sz="2000" dirty="0" smtClean="0"/>
              <a:t>. Парус, как и поэт, противостоят житейскому морю реальности. Буря противостоит штилю. </a:t>
            </a:r>
          </a:p>
          <a:p>
            <a:r>
              <a:rPr lang="ru-RU" sz="2000" b="1" dirty="0" smtClean="0"/>
              <a:t>Каждая строфа делится на «половинки»: </a:t>
            </a:r>
            <a:r>
              <a:rPr lang="ru-RU" sz="2000" dirty="0" smtClean="0"/>
              <a:t>сначала пейзаж, а потом - лирический отзыв на него. Человеческая жизнь описана как вечный конфликт мечты и реальности.</a:t>
            </a:r>
          </a:p>
          <a:p>
            <a:pPr lvl="0"/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В романтической стихии моря романтические порывы бури оказываются </a:t>
            </a:r>
            <a:r>
              <a:rPr lang="ru-RU" sz="2000" b="1" u="sng" dirty="0" smtClean="0">
                <a:latin typeface="Times New Roman"/>
                <a:ea typeface="Times New Roman"/>
                <a:cs typeface="Times New Roman"/>
              </a:rPr>
              <a:t>романтическим идеалом беспокойного и мятежного счастья.</a:t>
            </a:r>
            <a:endParaRPr lang="ru-RU" sz="2000" dirty="0" smtClean="0">
              <a:ea typeface="Times New Roman"/>
              <a:cs typeface="Times New Roman"/>
            </a:endParaRPr>
          </a:p>
          <a:p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ea typeface="Adobe Song Std L" pitchFamily="18" charset="-128"/>
                <a:cs typeface="Times New Roman" pitchFamily="18" charset="0"/>
              </a:rPr>
              <a:t>1840 - «Как часто, пестрою толпою окружен...» </a:t>
            </a:r>
            <a:endParaRPr lang="ru-RU" sz="3200" b="1" dirty="0">
              <a:latin typeface="Times New Roman" pitchFamily="18" charset="0"/>
              <a:ea typeface="Adobe Song Std L" pitchFamily="18" charset="-128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" y="1676400"/>
            <a:ext cx="8077200" cy="449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lang="ru-RU" sz="2000" b="1" dirty="0" smtClean="0">
                <a:latin typeface="+mn-lt"/>
                <a:cs typeface="+mn-cs"/>
              </a:rPr>
              <a:t>Стихотворение построено на антитезе </a:t>
            </a:r>
            <a:r>
              <a:rPr lang="ru-RU" sz="2000" dirty="0" smtClean="0">
                <a:latin typeface="+mn-lt"/>
                <a:cs typeface="+mn-cs"/>
              </a:rPr>
              <a:t>светского мира ритуалов и бездушных развлечений и воспоминаний героя о детстве и родных местах.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latin typeface="+mn-lt"/>
                <a:cs typeface="+mn-cs"/>
              </a:rPr>
              <a:t>Мир маскарада </a:t>
            </a:r>
            <a:r>
              <a:rPr lang="ru-RU" sz="2000" dirty="0" smtClean="0">
                <a:latin typeface="+mn-lt"/>
                <a:cs typeface="+mn-cs"/>
              </a:rPr>
              <a:t>- мир фальши, неискренности, отсутствия сильных и живых чувств. Этот мир воспринимается как пестрый, душный и бездушный, он вызывает раздражение, досаду.</a:t>
            </a:r>
            <a:r>
              <a:rPr lang="ru-RU" sz="2000" b="1" dirty="0" smtClean="0"/>
              <a:t>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latin typeface="+mn-lt"/>
                <a:cs typeface="+mn-cs"/>
              </a:rPr>
              <a:t>Вторая часть </a:t>
            </a:r>
            <a:r>
              <a:rPr lang="ru-RU" sz="2000" dirty="0" smtClean="0">
                <a:latin typeface="+mn-lt"/>
                <a:cs typeface="+mn-cs"/>
              </a:rPr>
              <a:t>стихотворения рисует маршрут побега из того мира блеска и суеты, и этот маршрут - забытьё, мечта, воспоминание, полет памяти.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latin typeface="+mn-lt"/>
                <a:cs typeface="+mn-cs"/>
              </a:rPr>
              <a:t>Идеальный мир </a:t>
            </a:r>
            <a:r>
              <a:rPr lang="ru-RU" sz="2000" dirty="0" smtClean="0">
                <a:latin typeface="+mn-lt"/>
                <a:cs typeface="+mn-cs"/>
              </a:rPr>
              <a:t>изображен как мираж сознания, как царство прошлого, реально вернуться в которое человек не властен. Единственное, что </a:t>
            </a:r>
            <a:r>
              <a:rPr lang="ru-RU" sz="2000" b="1" dirty="0" smtClean="0">
                <a:latin typeface="+mn-lt"/>
                <a:cs typeface="+mn-cs"/>
              </a:rPr>
              <a:t>герой может противопоставить </a:t>
            </a:r>
            <a:r>
              <a:rPr lang="ru-RU" sz="2000" dirty="0" smtClean="0">
                <a:latin typeface="+mn-lt"/>
                <a:cs typeface="+mn-cs"/>
              </a:rPr>
              <a:t>тягостному маскараду в реальности, - это, узнав свой обман, бросить миру «железный стих, облитый горечью и злостью».</a:t>
            </a:r>
          </a:p>
          <a:p>
            <a:pPr>
              <a:spcAft>
                <a:spcPts val="0"/>
              </a:spcAft>
              <a:buNone/>
            </a:pPr>
            <a:endParaRPr lang="ru-RU" sz="2000" dirty="0" smtClean="0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43036f13a1084192256a232fefbdd6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533400"/>
            <a:ext cx="7620000" cy="5784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524000"/>
            <a:ext cx="7924800" cy="3230563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	</a:t>
            </a:r>
            <a:r>
              <a:rPr lang="ru-RU" sz="4000" b="1" i="1" dirty="0" smtClean="0"/>
              <a:t>Если бы Лермонтов прожил хотя бы столько же, сколько Пушкин, еще не известно, кто бы из них был Пушкин! </a:t>
            </a:r>
            <a:r>
              <a:rPr lang="ru-RU" sz="4000" dirty="0" smtClean="0"/>
              <a:t>                         			(И. Андроников)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1397</Words>
  <Application>Microsoft Office PowerPoint</Application>
  <PresentationFormat>Экран (4:3)</PresentationFormat>
  <Paragraphs>108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Михаил Юрьевич Лермонтов (1814 – 1841)</vt:lpstr>
      <vt:lpstr>Философские мотивы творчества М.Ю. Лермонтова</vt:lpstr>
      <vt:lpstr>Слайд 3</vt:lpstr>
      <vt:lpstr>Слайд 4</vt:lpstr>
      <vt:lpstr>Первый период –  с 1828 года по 1832 год. </vt:lpstr>
      <vt:lpstr>Второй период –  с 1833 года по 1836 год.</vt:lpstr>
      <vt:lpstr>  Третий период –  с 1837 года по 1841 год. </vt:lpstr>
      <vt:lpstr>Главная тема творчества Лермонтова </vt:lpstr>
      <vt:lpstr>Философия лирики Лермонтова </vt:lpstr>
      <vt:lpstr>Своеобразие художественного мира М.Ю. Лермонтова </vt:lpstr>
      <vt:lpstr>Слайд 11</vt:lpstr>
      <vt:lpstr>Слайд 12</vt:lpstr>
      <vt:lpstr>Основные темы и мотивы творчества М.Ю. Лермонтова</vt:lpstr>
      <vt:lpstr>Основные темы и мотивы лирики М.Ю. Лермонтова</vt:lpstr>
      <vt:lpstr>Слайд 15</vt:lpstr>
      <vt:lpstr>Основные черты «лирического героя» Лермонтова</vt:lpstr>
      <vt:lpstr> 1832 - «Я жить хочу! Хочу печали...» </vt:lpstr>
      <vt:lpstr>1838 - «Поэт»</vt:lpstr>
      <vt:lpstr>Человек и окружающий мир, герой и общество, попытки осмысления жизни  </vt:lpstr>
      <vt:lpstr> 1832 - «Парус» </vt:lpstr>
      <vt:lpstr> 1840 - «Как часто, пестрою толпою окружен...» 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Катя</dc:creator>
  <cp:lastModifiedBy>Hom</cp:lastModifiedBy>
  <cp:revision>135</cp:revision>
  <dcterms:created xsi:type="dcterms:W3CDTF">2011-11-05T05:47:16Z</dcterms:created>
  <dcterms:modified xsi:type="dcterms:W3CDTF">2017-02-15T12:06:19Z</dcterms:modified>
</cp:coreProperties>
</file>